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1"/>
  </p:notesMasterIdLst>
  <p:sldIdLst>
    <p:sldId id="310" r:id="rId5"/>
    <p:sldId id="326" r:id="rId6"/>
    <p:sldId id="325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105" d="100"/>
          <a:sy n="105" d="100"/>
        </p:scale>
        <p:origin x="-78" y="-5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12.5.2015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12.5.2015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2920" y="397764"/>
            <a:ext cx="8183880" cy="3140964"/>
          </a:xfrm>
        </p:spPr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>
          <a:xfrm>
            <a:off x="3776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D9843-5186-4DBC-84A4-C70F2A6B3535}" type="datetimeFigureOut">
              <a:rPr lang="cs-CZ"/>
              <a:pPr>
                <a:defRPr/>
              </a:pPr>
              <a:t>12.5.2015</a:t>
            </a:fld>
            <a:endParaRPr lang="cs-CZ"/>
          </a:p>
        </p:txBody>
      </p:sp>
      <p:sp>
        <p:nvSpPr>
          <p:cNvPr id="5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6062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B4373-D268-4A1C-A166-3014F9979AD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/>
          <p:cNvSpPr/>
          <p:nvPr/>
        </p:nvSpPr>
        <p:spPr>
          <a:xfrm>
            <a:off x="304801" y="246460"/>
            <a:ext cx="8532813" cy="46482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3776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257FA1-DD0C-4FCB-93C4-584059C5A669}" type="datetimeFigureOut">
              <a:rPr lang="cs-CZ"/>
              <a:pPr>
                <a:defRPr/>
              </a:pPr>
              <a:t>12.5.2015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6062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518DD2-BB4A-472B-8562-080DEF5CF3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4"/>
          <p:cNvSpPr>
            <a:spLocks noGrp="1"/>
          </p:cNvSpPr>
          <p:nvPr>
            <p:ph type="dt" sz="half" idx="10"/>
          </p:nvPr>
        </p:nvSpPr>
        <p:spPr>
          <a:xfrm>
            <a:off x="3776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FCA5C-A0E9-4379-9209-3C83470578D6}" type="datetimeFigureOut">
              <a:rPr lang="cs-CZ"/>
              <a:pPr>
                <a:defRPr/>
              </a:pPr>
              <a:t>12.5.2015</a:t>
            </a:fld>
            <a:endParaRPr lang="cs-CZ"/>
          </a:p>
        </p:txBody>
      </p:sp>
      <p:sp>
        <p:nvSpPr>
          <p:cNvPr id="4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6062663" y="4583907"/>
            <a:ext cx="22860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07FE6-1134-4C12-B983-C8576F3897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sk.wikipedia.org/wiki/S%C3%BAbor:Map_of_the_Yangtze_River.gif" TargetMode="External"/><Relationship Id="rId13" Type="http://schemas.openxmlformats.org/officeDocument/2006/relationships/hyperlink" Target="http://cs.wikipedia.org/wiki/Soubor:River_Ganges_and_tributaries.png" TargetMode="External"/><Relationship Id="rId18" Type="http://schemas.openxmlformats.org/officeDocument/2006/relationships/hyperlink" Target="http://cs.wikipedia.org/wiki/Soubor:Limans_black_sea_coast.jpeg" TargetMode="External"/><Relationship Id="rId3" Type="http://schemas.openxmlformats.org/officeDocument/2006/relationships/hyperlink" Target="http://cs.wikipedia.org/wiki/Soubor:Amazon_river.JPG" TargetMode="External"/><Relationship Id="rId7" Type="http://schemas.openxmlformats.org/officeDocument/2006/relationships/hyperlink" Target="http://sk.wikipedia.org/wiki/S%C3%BAbor:Cn1202-03.jpg" TargetMode="External"/><Relationship Id="rId12" Type="http://schemas.openxmlformats.org/officeDocument/2006/relationships/hyperlink" Target="https://cs.wikipedia.org/wiki/Soubor:Ganges-Brahmaputra-Meghna_basins.jpg" TargetMode="External"/><Relationship Id="rId17" Type="http://schemas.openxmlformats.org/officeDocument/2006/relationships/hyperlink" Target="http://cs.wikipedia.org/wiki/Soubor:Gulf_of_Saint_Lawrence.jpg" TargetMode="External"/><Relationship Id="rId2" Type="http://schemas.openxmlformats.org/officeDocument/2006/relationships/hyperlink" Target="http://cs.wikipedia.org/wiki/Soubor:Amazon_river_basin.png" TargetMode="External"/><Relationship Id="rId16" Type="http://schemas.openxmlformats.org/officeDocument/2006/relationships/hyperlink" Target="http://cs.wikipedia.org/wiki/Soubor:Gangesdelta_klein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cs.wikipedia.org/wiki/Soubor:KageraRuvubu.jpg" TargetMode="External"/><Relationship Id="rId11" Type="http://schemas.openxmlformats.org/officeDocument/2006/relationships/hyperlink" Target="https://cs.wikipedia.org/wiki/Soubor:IMG_0839_Yarlong_Tsangpo.jpg" TargetMode="External"/><Relationship Id="rId5" Type="http://schemas.openxmlformats.org/officeDocument/2006/relationships/hyperlink" Target="http://cs.wikipedia.org/wiki/Soubor:Nile_watershed_topo.png" TargetMode="External"/><Relationship Id="rId15" Type="http://schemas.openxmlformats.org/officeDocument/2006/relationships/hyperlink" Target="http://cs.wikipedia.org/wiki/Soubor:Ganges_ceremony.jpg" TargetMode="External"/><Relationship Id="rId10" Type="http://schemas.openxmlformats.org/officeDocument/2006/relationships/hyperlink" Target="http://cs.wikipedia.org/wiki/Soubor:CongoLualaba_watershed_topo_political.png" TargetMode="External"/><Relationship Id="rId19" Type="http://schemas.openxmlformats.org/officeDocument/2006/relationships/hyperlink" Target="http://cs.wikipedia.org/wiki/Soubor:Dniester_liman.jpeg" TargetMode="External"/><Relationship Id="rId4" Type="http://schemas.openxmlformats.org/officeDocument/2006/relationships/hyperlink" Target="http://cs.wikipedia.org/wiki/Soubor:Mouths_of_amazon_geocover_1990.png" TargetMode="External"/><Relationship Id="rId9" Type="http://schemas.openxmlformats.org/officeDocument/2006/relationships/hyperlink" Target="http://cs.wikipedia.org/wiki/Soubor:Congo_maluku.jpg" TargetMode="External"/><Relationship Id="rId14" Type="http://schemas.openxmlformats.org/officeDocument/2006/relationships/hyperlink" Target="http://cs.wikipedia.org/wiki/Soubor:Early_morning_on_the_Ganges.jpg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Pancavsky_waterfall_2010.jpg" TargetMode="External"/><Relationship Id="rId13" Type="http://schemas.openxmlformats.org/officeDocument/2006/relationships/hyperlink" Target="http://cs.wikipedia.org/wiki/Soubor:Great_Lakes_from_space.jpg" TargetMode="External"/><Relationship Id="rId18" Type="http://schemas.openxmlformats.org/officeDocument/2006/relationships/hyperlink" Target="http://cs.wikipedia.org/wiki/Soubor:Dead_sea,_Ein_Gedi_beach.JPG" TargetMode="External"/><Relationship Id="rId3" Type="http://schemas.openxmlformats.org/officeDocument/2006/relationships/hyperlink" Target="http://cs.wikipedia.org/wiki/Soubor:Mariposa_PN_Iguazu.JPG" TargetMode="External"/><Relationship Id="rId7" Type="http://schemas.openxmlformats.org/officeDocument/2006/relationships/hyperlink" Target="http://cs.wikipedia.org/wiki/Soubor:Angel_falls.jpg" TargetMode="External"/><Relationship Id="rId12" Type="http://schemas.openxmlformats.org/officeDocument/2006/relationships/hyperlink" Target="http://cs.wikipedia.org/wiki/Soubor:Lake_Erie_looking_southward.jpg" TargetMode="External"/><Relationship Id="rId17" Type="http://schemas.openxmlformats.org/officeDocument/2006/relationships/hyperlink" Target="http://cs.wikipedia.org/wiki/Soubor:Lake_Assal_3-Djibouti.jpg" TargetMode="External"/><Relationship Id="rId2" Type="http://schemas.openxmlformats.org/officeDocument/2006/relationships/hyperlink" Target="http://cs.wikipedia.org/wiki/Soubor:Foz_de_Igua%C3%A7u_27_Panorama_Nov_2005.jpg" TargetMode="External"/><Relationship Id="rId16" Type="http://schemas.openxmlformats.org/officeDocument/2006/relationships/hyperlink" Target="http://cs.wikipedia.org/wiki/Soubor:Olchon1.jpg" TargetMode="External"/><Relationship Id="rId20" Type="http://schemas.openxmlformats.org/officeDocument/2006/relationships/hyperlink" Target="http://cs.wikipedia.org/wiki/Soubor:Dead_Sea_1920px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cs.wikipedia.org/wiki/Soubor:Niagara_Falls_USA-CANADA.jpg" TargetMode="External"/><Relationship Id="rId11" Type="http://schemas.openxmlformats.org/officeDocument/2006/relationships/hyperlink" Target="http://cs.wikipedia.org/wiki/Soubor:Grlakes_lawrence_map.png" TargetMode="External"/><Relationship Id="rId5" Type="http://schemas.openxmlformats.org/officeDocument/2006/relationships/hyperlink" Target="http://cs.wikipedia.org/wiki/Soubor:Victoria_Falls_from_Zambia(August_2009).jpg" TargetMode="External"/><Relationship Id="rId15" Type="http://schemas.openxmlformats.org/officeDocument/2006/relationships/hyperlink" Target="http://cs.wikipedia.org/wiki/Soubor:-26_swiatoinos.JPG.JPG" TargetMode="External"/><Relationship Id="rId10" Type="http://schemas.openxmlformats.org/officeDocument/2006/relationships/hyperlink" Target="http://cs.wikipedia.org/wiki/Soubor:Bay_in_Baku.JPG" TargetMode="External"/><Relationship Id="rId19" Type="http://schemas.openxmlformats.org/officeDocument/2006/relationships/hyperlink" Target="http://cs.wikipedia.org/wiki/Soubor:Dead_Sea_Sunrise.jpg" TargetMode="External"/><Relationship Id="rId4" Type="http://schemas.openxmlformats.org/officeDocument/2006/relationships/hyperlink" Target="http://cs.wikipedia.org/wiki/Soubor:Toco_toucan_foz.jpg" TargetMode="External"/><Relationship Id="rId9" Type="http://schemas.openxmlformats.org/officeDocument/2006/relationships/hyperlink" Target="http://cs.wikipedia.org/wiki/Soubor:Caspian_Sea_from_orbit.jpg" TargetMode="External"/><Relationship Id="rId14" Type="http://schemas.openxmlformats.org/officeDocument/2006/relationships/hyperlink" Target="http://cs.wikipedia.org/wiki/Soubor:Baikal-S1998162044804.jpg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Inari_lake_2003.jpg" TargetMode="External"/><Relationship Id="rId13" Type="http://schemas.openxmlformats.org/officeDocument/2006/relationships/hyperlink" Target="http://cs.wikipedia.org/wiki/Soubor:Waimangu_geyser.jpg" TargetMode="External"/><Relationship Id="rId18" Type="http://schemas.openxmlformats.org/officeDocument/2006/relationships/hyperlink" Target="http://cs.wikipedia.org/wiki/Soubor:200407-sandouping-sanxiadaba-4.med.jpg" TargetMode="External"/><Relationship Id="rId3" Type="http://schemas.openxmlformats.org/officeDocument/2006/relationships/hyperlink" Target="http://cs.wikipedia.org/wiki/Soubor:Intikawan_Amantani.jpg" TargetMode="External"/><Relationship Id="rId7" Type="http://schemas.openxmlformats.org/officeDocument/2006/relationships/hyperlink" Target="http://cs.wikipedia.org/wiki/Soubor:P%C3%A4ij%C3%A4nne_and_p%C3%A4ij%C3%A4tsalo.jpg" TargetMode="External"/><Relationship Id="rId12" Type="http://schemas.openxmlformats.org/officeDocument/2006/relationships/hyperlink" Target="http://cs.wikipedia.org/wiki/Soubor:Zentralbibliothek_Z%C3%BCrich_-_Waimangu_Geyser_From_near_Inferno_-_400011623.jpg" TargetMode="External"/><Relationship Id="rId17" Type="http://schemas.openxmlformats.org/officeDocument/2006/relationships/hyperlink" Target="http://cs.wikipedia.org/wiki/Soubor:The_Qutang_Gorge_along_the_Yangtze_river.JPG" TargetMode="External"/><Relationship Id="rId2" Type="http://schemas.openxmlformats.org/officeDocument/2006/relationships/hyperlink" Target="http://cs.wikipedia.org/wiki/Soubor:Lake_Titicaca_map.png" TargetMode="External"/><Relationship Id="rId16" Type="http://schemas.openxmlformats.org/officeDocument/2006/relationships/hyperlink" Target="http://en.wikipedia.org/wiki/File:Itaipu_Dam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cs.wikipedia.org/wiki/Saimaa" TargetMode="External"/><Relationship Id="rId11" Type="http://schemas.openxmlformats.org/officeDocument/2006/relationships/hyperlink" Target="https://cs.wikipedia.org/wiki/Soubor:Great_Geysir_(4).jpg" TargetMode="External"/><Relationship Id="rId5" Type="http://schemas.openxmlformats.org/officeDocument/2006/relationships/hyperlink" Target="http://cs.wikipedia.org/wiki/Soubor:NEO_lake_eyre_big.jpg" TargetMode="External"/><Relationship Id="rId15" Type="http://schemas.openxmlformats.org/officeDocument/2006/relationships/hyperlink" Target="http://en.wikipedia.org/wiki/File:ItaipuAerea2AAL.jpg" TargetMode="External"/><Relationship Id="rId10" Type="http://schemas.openxmlformats.org/officeDocument/2006/relationships/hyperlink" Target="https://cs.wikipedia.org/wiki/Soubor:1972_Iceland_Geysir-2.jpg" TargetMode="External"/><Relationship Id="rId19" Type="http://schemas.openxmlformats.org/officeDocument/2006/relationships/hyperlink" Target="http://cs.wikipedia.org/wiki/Soubor:ThreeGorgesDam-China2009.jpg" TargetMode="External"/><Relationship Id="rId4" Type="http://schemas.openxmlformats.org/officeDocument/2006/relationships/hyperlink" Target="http://cs.wikipedia.org/wiki/Soubor:Ilha_do_Sol23_ST.jpg" TargetMode="External"/><Relationship Id="rId9" Type="http://schemas.openxmlformats.org/officeDocument/2006/relationships/hyperlink" Target="http://cs.wikipedia.org/wiki/Soubor:Yellowstone_Nationalpark3.jpg" TargetMode="External"/><Relationship Id="rId14" Type="http://schemas.openxmlformats.org/officeDocument/2006/relationships/hyperlink" Target="http://en.wikipedia.org/wiki/File:Nurek_Dam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Les_Kr%C3%A1lovstv%C3%AD_from_air_2.jpg" TargetMode="External"/><Relationship Id="rId2" Type="http://schemas.openxmlformats.org/officeDocument/2006/relationships/hyperlink" Target="http://cs.wikipedia.org/wiki/Soubor:P%C5%99ehrada_Les_Kr%C3%A1lovstv%C3%AD.jpg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cs.wikipedia.org/wiki/Soubor:Les_kralovstvi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Název materiálu</a:t>
            </a:r>
          </a:p>
          <a:p>
            <a:r>
              <a:rPr lang="cs-CZ" sz="3600" b="1" dirty="0" smtClean="0"/>
              <a:t>VODSTVO</a:t>
            </a:r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Obrázek 2" descr="754px-Congo_maluk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771550"/>
            <a:ext cx="44291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Obrázek 3" descr="721px-CongoLualaba_watershed_topo_politica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35646"/>
            <a:ext cx="4551362" cy="2836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ovéPole 4"/>
          <p:cNvSpPr txBox="1">
            <a:spLocks noChangeArrowheads="1"/>
          </p:cNvSpPr>
          <p:nvPr/>
        </p:nvSpPr>
        <p:spPr bwMode="auto">
          <a:xfrm>
            <a:off x="1475656" y="915566"/>
            <a:ext cx="12544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Kongo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ovéPole 2"/>
          <p:cNvSpPr txBox="1">
            <a:spLocks noChangeArrowheads="1"/>
          </p:cNvSpPr>
          <p:nvPr/>
        </p:nvSpPr>
        <p:spPr bwMode="auto">
          <a:xfrm>
            <a:off x="827584" y="1059582"/>
            <a:ext cx="25229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Brahmaputra </a:t>
            </a:r>
          </a:p>
        </p:txBody>
      </p:sp>
      <p:pic>
        <p:nvPicPr>
          <p:cNvPr id="15363" name="Obrázek 3" descr="800px-IMG_0839_Yarlong_Tsangp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843558"/>
            <a:ext cx="4500563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Obrázek 4" descr="800px-Ganges-Brahmaputra-Meghna_basin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9662"/>
            <a:ext cx="6000750" cy="249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Obrázek 1" descr="800px-Ganges_ceremon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23678"/>
            <a:ext cx="4068000" cy="228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Obrázek 2" descr="615px-Early_morning_on_the_Gange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699542"/>
            <a:ext cx="3086269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Obrázek 3" descr="800px-River_Ganges_and_tributaries (1)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499742"/>
            <a:ext cx="3786187" cy="192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ovéPole 4"/>
          <p:cNvSpPr txBox="1">
            <a:spLocks noChangeArrowheads="1"/>
          </p:cNvSpPr>
          <p:nvPr/>
        </p:nvSpPr>
        <p:spPr bwMode="auto">
          <a:xfrm>
            <a:off x="827584" y="843558"/>
            <a:ext cx="25689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Ganga</a:t>
            </a:r>
          </a:p>
          <a:p>
            <a:r>
              <a:rPr lang="cs-CZ" sz="3200" b="1" dirty="0"/>
              <a:t>posvátná řeka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/>
          </p:cNvSpPr>
          <p:nvPr>
            <p:ph type="title"/>
          </p:nvPr>
        </p:nvSpPr>
        <p:spPr>
          <a:xfrm>
            <a:off x="-540568" y="771550"/>
            <a:ext cx="8305800" cy="53578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Ústí řeky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2411413" y="219313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cs-CZ"/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683568" y="1419622"/>
            <a:ext cx="820896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s-CZ" sz="2400" b="1" u="sng" dirty="0"/>
              <a:t>Deltovité</a:t>
            </a:r>
            <a:r>
              <a:rPr lang="cs-CZ" sz="2400" dirty="0"/>
              <a:t> - trojúhelníkovité</a:t>
            </a:r>
          </a:p>
          <a:p>
            <a:r>
              <a:rPr lang="cs-CZ" sz="2400" dirty="0"/>
              <a:t>- Nil, Ebra, Ganga, Brahmaputra</a:t>
            </a:r>
          </a:p>
          <a:p>
            <a:r>
              <a:rPr lang="cs-CZ" sz="2400" b="1" u="sng" dirty="0" smtClean="0"/>
              <a:t>Nálevkovité</a:t>
            </a:r>
            <a:r>
              <a:rPr lang="cs-CZ" sz="2400" dirty="0" smtClean="0"/>
              <a:t> </a:t>
            </a:r>
            <a:r>
              <a:rPr lang="cs-CZ" sz="2400" dirty="0"/>
              <a:t>– výrazné projevy slapových jevů (příliv a odliv)</a:t>
            </a:r>
          </a:p>
          <a:p>
            <a:r>
              <a:rPr lang="cs-CZ" sz="2400" dirty="0"/>
              <a:t>- Rio de la Plata, Řeka svatého Vavřince</a:t>
            </a:r>
          </a:p>
          <a:p>
            <a:r>
              <a:rPr lang="cs-CZ" sz="2400" dirty="0"/>
              <a:t>- další Labe, Něva, Temže</a:t>
            </a:r>
          </a:p>
          <a:p>
            <a:r>
              <a:rPr lang="cs-CZ" sz="2400" b="1" u="sng" dirty="0" smtClean="0"/>
              <a:t>Limanové</a:t>
            </a:r>
            <a:r>
              <a:rPr lang="cs-CZ" sz="2400" dirty="0" smtClean="0"/>
              <a:t> </a:t>
            </a:r>
            <a:r>
              <a:rPr lang="cs-CZ" sz="2400" dirty="0"/>
              <a:t>– tvar kosy, sedimenty zahradí řeku samu, vznikne malý průtok, výskyt málo častý</a:t>
            </a:r>
          </a:p>
          <a:p>
            <a:r>
              <a:rPr lang="cs-CZ" sz="2400" dirty="0"/>
              <a:t>- pobřeží Černého moře, Baltské moře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Obrázek 2" descr="688px-Gangesdelta_klei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75606"/>
            <a:ext cx="6840760" cy="3291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ovéPole 3"/>
          <p:cNvSpPr txBox="1">
            <a:spLocks noChangeArrowheads="1"/>
          </p:cNvSpPr>
          <p:nvPr/>
        </p:nvSpPr>
        <p:spPr bwMode="auto">
          <a:xfrm>
            <a:off x="1835696" y="627534"/>
            <a:ext cx="44596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Deltovité ústí řeky Gangy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Obrázek 1" descr="Gulf_of_Saint_Lawren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9622"/>
            <a:ext cx="7488832" cy="28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ovéPole 2"/>
          <p:cNvSpPr txBox="1">
            <a:spLocks noChangeArrowheads="1"/>
          </p:cNvSpPr>
          <p:nvPr/>
        </p:nvSpPr>
        <p:spPr bwMode="auto">
          <a:xfrm>
            <a:off x="1619672" y="699542"/>
            <a:ext cx="39456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Záliv svatého Vavřince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Obrázek 1" descr="541px-Limans_black_sea_coast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91630"/>
            <a:ext cx="3672408" cy="28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ovéPole 2"/>
          <p:cNvSpPr txBox="1">
            <a:spLocks noChangeArrowheads="1"/>
          </p:cNvSpPr>
          <p:nvPr/>
        </p:nvSpPr>
        <p:spPr bwMode="auto">
          <a:xfrm>
            <a:off x="539552" y="843558"/>
            <a:ext cx="39719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Pobřeží Černého moře</a:t>
            </a:r>
          </a:p>
        </p:txBody>
      </p:sp>
      <p:pic>
        <p:nvPicPr>
          <p:cNvPr id="20484" name="Obrázek 3" descr="477px-Dniester_liman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843558"/>
            <a:ext cx="3816424" cy="31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ovéPole 4"/>
          <p:cNvSpPr txBox="1">
            <a:spLocks noChangeArrowheads="1"/>
          </p:cNvSpPr>
          <p:nvPr/>
        </p:nvSpPr>
        <p:spPr bwMode="auto">
          <a:xfrm>
            <a:off x="4932040" y="3939902"/>
            <a:ext cx="31179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Dněsterský liman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0" y="627534"/>
            <a:ext cx="8229600" cy="6238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Vodopády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467544" y="1203598"/>
            <a:ext cx="8229600" cy="4144566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cs-CZ" sz="1800" b="1" u="sng" dirty="0" smtClean="0">
                <a:latin typeface="Arial" charset="0"/>
              </a:rPr>
              <a:t>Největší</a:t>
            </a:r>
            <a:r>
              <a:rPr lang="cs-CZ" sz="2000" b="1" u="sng" dirty="0" smtClean="0">
                <a:latin typeface="Arial" charset="0"/>
              </a:rPr>
              <a:t> systém vodopádů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err="1" smtClean="0">
                <a:latin typeface="Arial" charset="0"/>
              </a:rPr>
              <a:t>Iguazú</a:t>
            </a:r>
            <a:r>
              <a:rPr lang="cs-CZ" sz="2000" dirty="0" smtClean="0">
                <a:latin typeface="Arial" charset="0"/>
              </a:rPr>
              <a:t> (150 až 270 podle </a:t>
            </a:r>
            <a:r>
              <a:rPr lang="cs-CZ" sz="2000" dirty="0" err="1" smtClean="0">
                <a:latin typeface="Arial" charset="0"/>
              </a:rPr>
              <a:t>roč</a:t>
            </a:r>
            <a:r>
              <a:rPr lang="cs-CZ" sz="2000" dirty="0" smtClean="0">
                <a:latin typeface="Arial" charset="0"/>
              </a:rPr>
              <a:t>. období, oblast vyhlášena národním parkem, hukot je slyšet do vzdálenosti 25 km)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Nejkrásnější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smtClean="0">
                <a:latin typeface="Arial" charset="0"/>
              </a:rPr>
              <a:t>Victoriiny vodopády (Afrika, Zambie, Zimbabwe, objeveny Davidem </a:t>
            </a:r>
            <a:r>
              <a:rPr lang="cs-CZ" sz="2000" dirty="0" err="1" smtClean="0">
                <a:latin typeface="Arial" charset="0"/>
              </a:rPr>
              <a:t>Livingstonem</a:t>
            </a:r>
            <a:r>
              <a:rPr lang="cs-CZ" sz="2000" dirty="0" smtClean="0">
                <a:latin typeface="Arial" charset="0"/>
              </a:rPr>
              <a:t> roku 1855, skládají se z několika systémů)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Nejznámější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err="1" smtClean="0">
                <a:latin typeface="Arial" charset="0"/>
              </a:rPr>
              <a:t>Niagárské</a:t>
            </a:r>
            <a:r>
              <a:rPr lang="cs-CZ" sz="2000" dirty="0" smtClean="0">
                <a:latin typeface="Arial" charset="0"/>
              </a:rPr>
              <a:t> (</a:t>
            </a:r>
            <a:r>
              <a:rPr lang="cs-CZ" sz="2000" dirty="0" err="1" smtClean="0">
                <a:latin typeface="Arial" charset="0"/>
              </a:rPr>
              <a:t>Sev</a:t>
            </a:r>
            <a:r>
              <a:rPr lang="cs-CZ" sz="2000" dirty="0" smtClean="0">
                <a:latin typeface="Arial" charset="0"/>
              </a:rPr>
              <a:t>. </a:t>
            </a:r>
            <a:r>
              <a:rPr lang="cs-CZ" sz="2000" dirty="0" smtClean="0">
                <a:latin typeface="Arial" charset="0"/>
              </a:rPr>
              <a:t>Amerika, </a:t>
            </a:r>
            <a:r>
              <a:rPr lang="cs-CZ" sz="2000" dirty="0" smtClean="0">
                <a:latin typeface="Arial" charset="0"/>
              </a:rPr>
              <a:t>USA, Kanada)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Nejvyšší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smtClean="0">
                <a:latin typeface="Arial" charset="0"/>
              </a:rPr>
              <a:t>Salto </a:t>
            </a:r>
            <a:r>
              <a:rPr lang="cs-CZ" sz="2000" dirty="0" err="1" smtClean="0">
                <a:latin typeface="Arial" charset="0"/>
              </a:rPr>
              <a:t>Á</a:t>
            </a:r>
            <a:r>
              <a:rPr lang="cs-CZ" sz="2000" dirty="0" err="1" smtClean="0">
                <a:latin typeface="Arial" charset="0"/>
              </a:rPr>
              <a:t>ngel</a:t>
            </a:r>
            <a:r>
              <a:rPr lang="cs-CZ" sz="2000" dirty="0" smtClean="0">
                <a:latin typeface="Arial" charset="0"/>
              </a:rPr>
              <a:t> </a:t>
            </a:r>
            <a:r>
              <a:rPr lang="cs-CZ" sz="2000" dirty="0" smtClean="0">
                <a:latin typeface="Arial" charset="0"/>
              </a:rPr>
              <a:t>(Venezuela 1 049 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dirty="0" err="1" smtClean="0">
                <a:latin typeface="Arial" charset="0"/>
              </a:rPr>
              <a:t>Pančavský</a:t>
            </a:r>
            <a:r>
              <a:rPr lang="cs-CZ" sz="2000" dirty="0" smtClean="0">
                <a:latin typeface="Arial" charset="0"/>
              </a:rPr>
              <a:t> (Krkonoše 148 m, nejvyšší v ČR )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22530" name="Zástupný symbol pro obsah 4" descr="800px-Foz_de_Iguaçu_27_Panorama_Nov_2005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419622"/>
            <a:ext cx="5076024" cy="2880320"/>
          </a:xfrm>
        </p:spPr>
      </p:pic>
      <p:sp>
        <p:nvSpPr>
          <p:cNvPr id="22531" name="TextovéPole 5"/>
          <p:cNvSpPr txBox="1">
            <a:spLocks noChangeArrowheads="1"/>
          </p:cNvSpPr>
          <p:nvPr/>
        </p:nvSpPr>
        <p:spPr bwMode="auto">
          <a:xfrm>
            <a:off x="1403648" y="699542"/>
            <a:ext cx="12923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Iguazú</a:t>
            </a:r>
            <a:endParaRPr lang="cs-CZ" sz="3200" dirty="0"/>
          </a:p>
        </p:txBody>
      </p:sp>
      <p:pic>
        <p:nvPicPr>
          <p:cNvPr id="22532" name="Obrázek 6" descr="800px-Mariposa_PN_Iguazu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499742"/>
            <a:ext cx="2700000" cy="151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Obrázek 7" descr="800px-Toco_toucan_foz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843558"/>
            <a:ext cx="2664000" cy="1498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ovéPole 1"/>
          <p:cNvSpPr txBox="1">
            <a:spLocks noChangeArrowheads="1"/>
          </p:cNvSpPr>
          <p:nvPr/>
        </p:nvSpPr>
        <p:spPr bwMode="auto">
          <a:xfrm>
            <a:off x="1547664" y="627534"/>
            <a:ext cx="3617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Viktoriiny vodopády</a:t>
            </a:r>
          </a:p>
        </p:txBody>
      </p:sp>
      <p:pic>
        <p:nvPicPr>
          <p:cNvPr id="23555" name="Obrázek 2" descr="800px-Victoria_Falls_from_Zambia(August_2009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75606"/>
            <a:ext cx="7776864" cy="303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935088" y="1779662"/>
            <a:ext cx="8208912" cy="357344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cs-CZ" sz="2800" dirty="0" smtClean="0"/>
              <a:t>Škola:  ZŠ, Hořice, Husova 11</a:t>
            </a:r>
          </a:p>
          <a:p>
            <a:pPr algn="l"/>
            <a:r>
              <a:rPr lang="cs-CZ" sz="2800" dirty="0" smtClean="0"/>
              <a:t>Autor</a:t>
            </a:r>
            <a:r>
              <a:rPr lang="cs-CZ" sz="2800" dirty="0"/>
              <a:t>: </a:t>
            </a:r>
            <a:r>
              <a:rPr lang="cs-CZ" sz="2800" dirty="0" smtClean="0"/>
              <a:t> Mgr. Jana </a:t>
            </a:r>
            <a:r>
              <a:rPr lang="cs-CZ" sz="2800" dirty="0" err="1" smtClean="0"/>
              <a:t>Dymáčková</a:t>
            </a:r>
            <a:endParaRPr lang="cs-CZ" sz="2800" dirty="0" smtClean="0"/>
          </a:p>
          <a:p>
            <a:pPr algn="l"/>
            <a:r>
              <a:rPr lang="cs-CZ" sz="2800" dirty="0" smtClean="0"/>
              <a:t>Předmět:  zeměpis</a:t>
            </a:r>
          </a:p>
          <a:p>
            <a:pPr algn="l"/>
            <a:r>
              <a:rPr lang="cs-CZ" sz="2800" dirty="0" smtClean="0"/>
              <a:t>Anotace:  Prezentace k obrazovému doplnění  a zpestření  výuky. 	    Seznamuje žáky se základními pojmy výukové oblasti                                                               	    Hydrosféra. Světové zajímavosti.			</a:t>
            </a:r>
          </a:p>
          <a:p>
            <a:pPr algn="l"/>
            <a:r>
              <a:rPr lang="cs-CZ" sz="2800" dirty="0" smtClean="0"/>
              <a:t>	                                     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1131590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ovéPole 2"/>
          <p:cNvSpPr txBox="1">
            <a:spLocks noChangeArrowheads="1"/>
          </p:cNvSpPr>
          <p:nvPr/>
        </p:nvSpPr>
        <p:spPr bwMode="auto">
          <a:xfrm>
            <a:off x="1475656" y="627534"/>
            <a:ext cx="45005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 b="1" dirty="0"/>
              <a:t>Niagarské vodopády</a:t>
            </a:r>
          </a:p>
        </p:txBody>
      </p:sp>
      <p:pic>
        <p:nvPicPr>
          <p:cNvPr id="24579" name="Obrázek 3" descr="800px-Niagara_Falls_USA-CANAD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03598"/>
            <a:ext cx="7776864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ovéPole 1"/>
          <p:cNvSpPr txBox="1">
            <a:spLocks noChangeArrowheads="1"/>
          </p:cNvSpPr>
          <p:nvPr/>
        </p:nvSpPr>
        <p:spPr bwMode="auto">
          <a:xfrm>
            <a:off x="1547664" y="627534"/>
            <a:ext cx="20998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Salto </a:t>
            </a:r>
            <a:r>
              <a:rPr lang="cs-CZ" sz="3200" b="1" dirty="0" err="1" smtClean="0"/>
              <a:t>Ángel</a:t>
            </a:r>
            <a:endParaRPr lang="cs-CZ" sz="3200" b="1" dirty="0"/>
          </a:p>
        </p:txBody>
      </p:sp>
      <p:pic>
        <p:nvPicPr>
          <p:cNvPr id="25603" name="Obrázek 2" descr="Angel_fall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75606"/>
            <a:ext cx="7704856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Obrázek 1" descr="450px-Pancavsky_waterfall_20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771550"/>
            <a:ext cx="5688632" cy="3635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ovéPole 3"/>
          <p:cNvSpPr txBox="1">
            <a:spLocks noChangeArrowheads="1"/>
          </p:cNvSpPr>
          <p:nvPr/>
        </p:nvSpPr>
        <p:spPr bwMode="auto">
          <a:xfrm>
            <a:off x="714376" y="1017985"/>
            <a:ext cx="142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26628" name="TextovéPole 4"/>
          <p:cNvSpPr txBox="1">
            <a:spLocks noChangeArrowheads="1"/>
          </p:cNvSpPr>
          <p:nvPr/>
        </p:nvSpPr>
        <p:spPr bwMode="auto">
          <a:xfrm>
            <a:off x="395536" y="1635646"/>
            <a:ext cx="21148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cs-CZ" sz="3200" b="1" dirty="0" err="1"/>
              <a:t>Pančavský</a:t>
            </a:r>
            <a:r>
              <a:rPr lang="cs-CZ" sz="3200" b="1" dirty="0"/>
              <a:t>  </a:t>
            </a:r>
          </a:p>
          <a:p>
            <a:pPr algn="ctr"/>
            <a:r>
              <a:rPr lang="cs-CZ" sz="3200" b="1" dirty="0"/>
              <a:t>vodopád</a:t>
            </a:r>
          </a:p>
          <a:p>
            <a:pPr algn="ctr"/>
            <a:r>
              <a:rPr lang="cs-CZ" sz="3200" b="1" dirty="0"/>
              <a:t>Krkonoše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-612576" y="699542"/>
            <a:ext cx="8229600" cy="53578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Jezera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: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539552" y="1275606"/>
            <a:ext cx="8183563" cy="4018359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cs-CZ" sz="2400" b="1" u="sng" dirty="0" smtClean="0"/>
              <a:t>Největší</a:t>
            </a:r>
            <a:r>
              <a:rPr lang="cs-CZ" sz="2400" b="1" dirty="0" smtClean="0"/>
              <a:t>:</a:t>
            </a:r>
            <a:r>
              <a:rPr lang="cs-CZ" sz="2400" dirty="0" smtClean="0"/>
              <a:t> Kaspické moře (</a:t>
            </a:r>
            <a:r>
              <a:rPr lang="cs-CZ" sz="2400" dirty="0" err="1" smtClean="0"/>
              <a:t>Evropa</a:t>
            </a:r>
            <a:r>
              <a:rPr lang="cs-CZ" sz="2400" dirty="0" smtClean="0"/>
              <a:t>/Asie, plocha 371 000 km2, max. hloubka 1 025 m)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cs-CZ" sz="2400" b="1" u="sng" dirty="0" smtClean="0"/>
              <a:t>Největší sladkovodní jezero</a:t>
            </a:r>
            <a:r>
              <a:rPr lang="cs-CZ" sz="2400" dirty="0" smtClean="0"/>
              <a:t>: Velká kanadská jezera (</a:t>
            </a:r>
            <a:r>
              <a:rPr lang="cs-CZ" sz="2400" dirty="0" err="1" smtClean="0"/>
              <a:t>Sev</a:t>
            </a:r>
            <a:r>
              <a:rPr lang="cs-CZ" sz="2400" dirty="0" smtClean="0"/>
              <a:t>. </a:t>
            </a:r>
            <a:r>
              <a:rPr lang="cs-CZ" sz="2400" dirty="0" err="1" smtClean="0"/>
              <a:t>Amerika</a:t>
            </a:r>
            <a:r>
              <a:rPr lang="cs-CZ" sz="2400" dirty="0" smtClean="0"/>
              <a:t>/Kanada, plocha 244 275 km2, spojení pěti jezer tektonického původu, Hořejší, </a:t>
            </a:r>
            <a:r>
              <a:rPr lang="cs-CZ" sz="2400" dirty="0" err="1" smtClean="0"/>
              <a:t>Huronské</a:t>
            </a:r>
            <a:r>
              <a:rPr lang="cs-CZ" sz="2400" dirty="0" smtClean="0"/>
              <a:t>, </a:t>
            </a:r>
            <a:r>
              <a:rPr lang="cs-CZ" sz="2400" dirty="0" smtClean="0"/>
              <a:t>Michiganské, </a:t>
            </a:r>
            <a:r>
              <a:rPr lang="cs-CZ" sz="2400" dirty="0" err="1" smtClean="0"/>
              <a:t>Erijské</a:t>
            </a:r>
            <a:r>
              <a:rPr lang="cs-CZ" sz="2400" dirty="0" smtClean="0"/>
              <a:t>, Ontario)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cs-CZ" sz="2400" b="1" u="sng" dirty="0" smtClean="0"/>
              <a:t>Nejhlubší</a:t>
            </a:r>
            <a:r>
              <a:rPr lang="cs-CZ" sz="2400" dirty="0" smtClean="0"/>
              <a:t>: Bajkal(</a:t>
            </a:r>
            <a:r>
              <a:rPr lang="cs-CZ" sz="2400" dirty="0" err="1" smtClean="0"/>
              <a:t>Asie</a:t>
            </a:r>
            <a:r>
              <a:rPr lang="cs-CZ" sz="2400" dirty="0" smtClean="0"/>
              <a:t>/Rusko, 1 637 m, rozloha 31 500 km2, obsahuje 18% zásob pitné vody světa)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Obrázek 1" descr="471px-Caspian_Sea_from_orbi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771550"/>
            <a:ext cx="3358952" cy="32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ovéPole 2"/>
          <p:cNvSpPr txBox="1">
            <a:spLocks noChangeArrowheads="1"/>
          </p:cNvSpPr>
          <p:nvPr/>
        </p:nvSpPr>
        <p:spPr bwMode="auto">
          <a:xfrm>
            <a:off x="1259632" y="987574"/>
            <a:ext cx="26498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Kaspické moře</a:t>
            </a:r>
          </a:p>
        </p:txBody>
      </p:sp>
      <p:pic>
        <p:nvPicPr>
          <p:cNvPr id="28676" name="Obrázek 3" descr="800px-Bay_in_Baku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7654"/>
            <a:ext cx="51435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Obrázek 1" descr="Grlakes_lawrence_map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51670"/>
            <a:ext cx="37861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ovéPole 2"/>
          <p:cNvSpPr txBox="1">
            <a:spLocks noChangeArrowheads="1"/>
          </p:cNvSpPr>
          <p:nvPr/>
        </p:nvSpPr>
        <p:spPr bwMode="auto">
          <a:xfrm>
            <a:off x="683568" y="915566"/>
            <a:ext cx="22090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Velká jezera</a:t>
            </a:r>
          </a:p>
        </p:txBody>
      </p:sp>
      <p:pic>
        <p:nvPicPr>
          <p:cNvPr id="29700" name="Obrázek 3" descr="Lake_Erie_looking_southwar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715766"/>
            <a:ext cx="3105150" cy="174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Obrázek 4" descr="800px-Great_Lakes_from_spac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699542"/>
            <a:ext cx="4353711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ovéPole 5"/>
          <p:cNvSpPr txBox="1">
            <a:spLocks noChangeArrowheads="1"/>
          </p:cNvSpPr>
          <p:nvPr/>
        </p:nvSpPr>
        <p:spPr bwMode="auto">
          <a:xfrm>
            <a:off x="5508104" y="4443958"/>
            <a:ext cx="1858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400" b="1" dirty="0" err="1"/>
              <a:t>Erijské</a:t>
            </a:r>
            <a:r>
              <a:rPr lang="cs-CZ" sz="2400" b="1" dirty="0"/>
              <a:t> jezero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ovéPole 1"/>
          <p:cNvSpPr txBox="1">
            <a:spLocks noChangeArrowheads="1"/>
          </p:cNvSpPr>
          <p:nvPr/>
        </p:nvSpPr>
        <p:spPr bwMode="auto">
          <a:xfrm>
            <a:off x="500063" y="696516"/>
            <a:ext cx="214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30723" name="TextovéPole 3"/>
          <p:cNvSpPr txBox="1">
            <a:spLocks noChangeArrowheads="1"/>
          </p:cNvSpPr>
          <p:nvPr/>
        </p:nvSpPr>
        <p:spPr bwMode="auto">
          <a:xfrm>
            <a:off x="971600" y="987574"/>
            <a:ext cx="1216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Bajkal</a:t>
            </a:r>
          </a:p>
        </p:txBody>
      </p:sp>
      <p:pic>
        <p:nvPicPr>
          <p:cNvPr id="30724" name="Obrázek 4" descr="800px--26_swiatoinos.JP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699542"/>
            <a:ext cx="3817193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Obrázek 5" descr="Baikal-S1998162044804 (1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643758"/>
            <a:ext cx="485775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Obrázek 6" descr="800px-Olchon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63638"/>
            <a:ext cx="4559300" cy="274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2"/>
          <p:cNvSpPr txBox="1">
            <a:spLocks noChangeArrowheads="1"/>
          </p:cNvSpPr>
          <p:nvPr/>
        </p:nvSpPr>
        <p:spPr bwMode="auto">
          <a:xfrm>
            <a:off x="611560" y="987574"/>
            <a:ext cx="8001000" cy="325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cs-CZ" sz="3200" dirty="0"/>
              <a:t> </a:t>
            </a:r>
            <a:r>
              <a:rPr lang="cs-CZ" sz="3200" b="1" u="sng" dirty="0"/>
              <a:t>Nejslanější jezera</a:t>
            </a:r>
            <a:r>
              <a:rPr lang="cs-CZ" sz="2800" dirty="0" smtClean="0"/>
              <a:t>:</a:t>
            </a:r>
            <a:endParaRPr lang="cs-CZ" sz="2800" dirty="0"/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cs-CZ" sz="2800" b="1" u="sng" dirty="0"/>
              <a:t> </a:t>
            </a:r>
            <a:r>
              <a:rPr lang="cs-CZ" sz="2800" b="1" u="sng" dirty="0" err="1"/>
              <a:t>Assal</a:t>
            </a:r>
            <a:endParaRPr lang="cs-CZ" sz="2800" b="1" u="sng" dirty="0"/>
          </a:p>
          <a:p>
            <a:pPr>
              <a:lnSpc>
                <a:spcPct val="90000"/>
              </a:lnSpc>
            </a:pPr>
            <a:r>
              <a:rPr lang="cs-CZ" sz="2800" dirty="0"/>
              <a:t> salinita – koncentrace soli - 34,8%</a:t>
            </a:r>
          </a:p>
          <a:p>
            <a:pPr>
              <a:lnSpc>
                <a:spcPct val="90000"/>
              </a:lnSpc>
            </a:pPr>
            <a:r>
              <a:rPr lang="cs-CZ" sz="2800" dirty="0"/>
              <a:t> sopečné jezero v oblasti Džibutsko</a:t>
            </a:r>
          </a:p>
          <a:p>
            <a:pPr>
              <a:lnSpc>
                <a:spcPct val="90000"/>
              </a:lnSpc>
            </a:pPr>
            <a:r>
              <a:rPr lang="cs-CZ" sz="2800" dirty="0"/>
              <a:t> leží ve 153 m pod úrovní hladiny </a:t>
            </a:r>
            <a:r>
              <a:rPr lang="cs-CZ" sz="2800" dirty="0" smtClean="0"/>
              <a:t>moře</a:t>
            </a:r>
            <a:endParaRPr lang="cs-CZ" sz="2800" dirty="0"/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cs-CZ" sz="2800" b="1" u="sng" dirty="0"/>
              <a:t>Mrtvé moře</a:t>
            </a:r>
            <a:endParaRPr lang="cs-CZ" sz="2800" b="1" dirty="0"/>
          </a:p>
          <a:p>
            <a:pPr>
              <a:lnSpc>
                <a:spcPct val="90000"/>
              </a:lnSpc>
            </a:pPr>
            <a:r>
              <a:rPr lang="cs-CZ" sz="2800" dirty="0"/>
              <a:t> salinita 33,7%</a:t>
            </a:r>
          </a:p>
          <a:p>
            <a:pPr>
              <a:lnSpc>
                <a:spcPct val="90000"/>
              </a:lnSpc>
            </a:pPr>
            <a:r>
              <a:rPr lang="cs-CZ" sz="2800" dirty="0"/>
              <a:t> Izrael - západní břeh Jordánu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Obrázek 1" descr="800px-Lake_Assal_3-Djibout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915566"/>
            <a:ext cx="6696744" cy="33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ovéPole 2"/>
          <p:cNvSpPr txBox="1">
            <a:spLocks noChangeArrowheads="1"/>
          </p:cNvSpPr>
          <p:nvPr/>
        </p:nvSpPr>
        <p:spPr bwMode="auto">
          <a:xfrm>
            <a:off x="611560" y="2211710"/>
            <a:ext cx="10631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Assal</a:t>
            </a:r>
            <a:endParaRPr lang="cs-CZ" sz="3200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Obrázek 1" descr="800px-Dead_sea,_Ein_Gedi_beach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3147814"/>
            <a:ext cx="4104455" cy="147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Obrázek 2" descr="800px-Dead_Sea_Sunris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063380"/>
            <a:ext cx="4341538" cy="194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Obrázek 3" descr="260px-Dead_Sea_1920px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915566"/>
            <a:ext cx="2059200" cy="35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ovéPole 4"/>
          <p:cNvSpPr txBox="1">
            <a:spLocks noChangeArrowheads="1"/>
          </p:cNvSpPr>
          <p:nvPr/>
        </p:nvSpPr>
        <p:spPr bwMode="auto">
          <a:xfrm>
            <a:off x="785813" y="589360"/>
            <a:ext cx="184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33798" name="TextovéPole 5"/>
          <p:cNvSpPr txBox="1">
            <a:spLocks noChangeArrowheads="1"/>
          </p:cNvSpPr>
          <p:nvPr/>
        </p:nvSpPr>
        <p:spPr bwMode="auto">
          <a:xfrm>
            <a:off x="395536" y="627534"/>
            <a:ext cx="2224904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cs-CZ" sz="3200" b="1" dirty="0"/>
              <a:t>Mrtvé moře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 XXXXXXX</a:t>
            </a:r>
            <a:endParaRPr lang="cs-CZ" sz="1800" i="1" dirty="0"/>
          </a:p>
          <a:p>
            <a:r>
              <a:rPr lang="cs-CZ" sz="1800" dirty="0" smtClean="0"/>
              <a:t>Očekávání a cíle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Dle didaktické přípravy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526475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ovéPole 1"/>
          <p:cNvSpPr txBox="1">
            <a:spLocks noChangeArrowheads="1"/>
          </p:cNvSpPr>
          <p:nvPr/>
        </p:nvSpPr>
        <p:spPr bwMode="auto">
          <a:xfrm>
            <a:off x="683568" y="915566"/>
            <a:ext cx="8286750" cy="347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b="1" u="sng" dirty="0"/>
              <a:t>Nejvýše položené jezero</a:t>
            </a:r>
            <a:r>
              <a:rPr lang="cs-CZ" sz="2800" dirty="0" smtClean="0"/>
              <a:t>:</a:t>
            </a:r>
            <a:endParaRPr lang="cs-CZ" sz="2800" dirty="0"/>
          </a:p>
          <a:p>
            <a:pPr>
              <a:lnSpc>
                <a:spcPct val="90000"/>
              </a:lnSpc>
            </a:pPr>
            <a:r>
              <a:rPr lang="cs-CZ" sz="2800" dirty="0" err="1"/>
              <a:t>Titicaca</a:t>
            </a:r>
            <a:r>
              <a:rPr lang="cs-CZ" sz="2800" dirty="0"/>
              <a:t> (Jižní Amerika/ Bolívie, Peru, leží v nadmořské výšce 3 810 m, bezodtoké jezero</a:t>
            </a:r>
            <a:r>
              <a:rPr lang="cs-CZ" sz="2800" dirty="0" smtClean="0"/>
              <a:t>)</a:t>
            </a:r>
            <a:endParaRPr lang="cs-CZ" sz="2800" dirty="0"/>
          </a:p>
          <a:p>
            <a:pPr>
              <a:lnSpc>
                <a:spcPct val="90000"/>
              </a:lnSpc>
            </a:pPr>
            <a:r>
              <a:rPr lang="cs-CZ" sz="2800" b="1" u="sng" dirty="0"/>
              <a:t>Nejníže položené jezero</a:t>
            </a:r>
            <a:r>
              <a:rPr lang="cs-CZ" sz="2800" dirty="0"/>
              <a:t>: </a:t>
            </a:r>
          </a:p>
          <a:p>
            <a:pPr>
              <a:lnSpc>
                <a:spcPct val="90000"/>
              </a:lnSpc>
            </a:pPr>
            <a:r>
              <a:rPr lang="cs-CZ" sz="2800" dirty="0" err="1"/>
              <a:t>Eyreovo</a:t>
            </a:r>
            <a:r>
              <a:rPr lang="cs-CZ" sz="2800" dirty="0"/>
              <a:t> (</a:t>
            </a:r>
            <a:r>
              <a:rPr lang="cs-CZ" sz="2800" dirty="0" err="1"/>
              <a:t>Austrálie</a:t>
            </a:r>
            <a:r>
              <a:rPr lang="cs-CZ" sz="2800" dirty="0"/>
              <a:t>/Australský svaz, občasné jezero, leží v hloubce -16 m</a:t>
            </a:r>
            <a:r>
              <a:rPr lang="cs-CZ" sz="2800" dirty="0" smtClean="0"/>
              <a:t>)</a:t>
            </a:r>
            <a:endParaRPr lang="cs-CZ" sz="2800" dirty="0"/>
          </a:p>
          <a:p>
            <a:pPr>
              <a:lnSpc>
                <a:spcPct val="90000"/>
              </a:lnSpc>
            </a:pPr>
            <a:r>
              <a:rPr lang="cs-CZ" sz="2800" b="1" u="sng" dirty="0"/>
              <a:t>Největší soustředění jezer</a:t>
            </a:r>
            <a:r>
              <a:rPr lang="cs-CZ" sz="2800" dirty="0" smtClean="0"/>
              <a:t>:</a:t>
            </a:r>
            <a:endParaRPr lang="cs-CZ" sz="2800" dirty="0"/>
          </a:p>
          <a:p>
            <a:pPr>
              <a:lnSpc>
                <a:spcPct val="90000"/>
              </a:lnSpc>
            </a:pPr>
            <a:r>
              <a:rPr lang="cs-CZ" sz="2800" dirty="0"/>
              <a:t>Finská jezerní plošina (</a:t>
            </a:r>
            <a:r>
              <a:rPr lang="cs-CZ" sz="2800" dirty="0" err="1"/>
              <a:t>Evropa</a:t>
            </a:r>
            <a:r>
              <a:rPr lang="cs-CZ" sz="2800" dirty="0"/>
              <a:t>/Finsko, 60 000 jezer)</a:t>
            </a:r>
          </a:p>
          <a:p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Obdélník 1"/>
          <p:cNvSpPr>
            <a:spLocks noChangeArrowheads="1"/>
          </p:cNvSpPr>
          <p:nvPr/>
        </p:nvSpPr>
        <p:spPr bwMode="auto">
          <a:xfrm>
            <a:off x="467544" y="555526"/>
            <a:ext cx="42862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 b="1" dirty="0" err="1"/>
              <a:t>Titicaca</a:t>
            </a:r>
            <a:r>
              <a:rPr lang="cs-CZ" sz="3200" b="1" dirty="0"/>
              <a:t> – největší</a:t>
            </a:r>
          </a:p>
          <a:p>
            <a:r>
              <a:rPr lang="cs-CZ" sz="3200" b="1" dirty="0"/>
              <a:t>vysokohorské jezero </a:t>
            </a:r>
          </a:p>
        </p:txBody>
      </p:sp>
      <p:pic>
        <p:nvPicPr>
          <p:cNvPr id="35843" name="Obrázek 2" descr="800px-Ilha_do_Sol23_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7" y="699542"/>
            <a:ext cx="3708000" cy="185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Obrázek 3" descr="Lake_Titicaca_ma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63638"/>
            <a:ext cx="3735376" cy="28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Obrázek 4" descr="800px-Intikawan_Amantani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643758"/>
            <a:ext cx="3744000" cy="188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ovéPole 3"/>
          <p:cNvSpPr txBox="1">
            <a:spLocks noChangeArrowheads="1"/>
          </p:cNvSpPr>
          <p:nvPr/>
        </p:nvSpPr>
        <p:spPr bwMode="auto">
          <a:xfrm>
            <a:off x="251520" y="1707654"/>
            <a:ext cx="5072063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cs-CZ" sz="3200" b="1" dirty="0" err="1"/>
              <a:t>Eyreovo</a:t>
            </a:r>
            <a:r>
              <a:rPr lang="cs-CZ" sz="3200" b="1" dirty="0"/>
              <a:t> jezero - </a:t>
            </a:r>
          </a:p>
          <a:p>
            <a:pPr>
              <a:lnSpc>
                <a:spcPct val="90000"/>
              </a:lnSpc>
            </a:pPr>
            <a:r>
              <a:rPr lang="cs-CZ" sz="3200" b="1" dirty="0"/>
              <a:t>nejníže </a:t>
            </a:r>
          </a:p>
          <a:p>
            <a:pPr>
              <a:lnSpc>
                <a:spcPct val="90000"/>
              </a:lnSpc>
            </a:pPr>
            <a:r>
              <a:rPr lang="cs-CZ" sz="3200" b="1" dirty="0"/>
              <a:t>položené jezero </a:t>
            </a:r>
          </a:p>
          <a:p>
            <a:pPr>
              <a:lnSpc>
                <a:spcPct val="90000"/>
              </a:lnSpc>
            </a:pPr>
            <a:endParaRPr lang="cs-CZ" sz="3200" b="1" dirty="0"/>
          </a:p>
        </p:txBody>
      </p:sp>
      <p:pic>
        <p:nvPicPr>
          <p:cNvPr id="36867" name="Obrázek 4" descr="600px-NEO_lake_eyre_bi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771550"/>
            <a:ext cx="5328592" cy="37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ovéPole 2"/>
          <p:cNvSpPr txBox="1">
            <a:spLocks noChangeArrowheads="1"/>
          </p:cNvSpPr>
          <p:nvPr/>
        </p:nvSpPr>
        <p:spPr bwMode="auto">
          <a:xfrm>
            <a:off x="683568" y="771550"/>
            <a:ext cx="38949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Finská jezerní plošina </a:t>
            </a:r>
          </a:p>
        </p:txBody>
      </p:sp>
      <p:pic>
        <p:nvPicPr>
          <p:cNvPr id="37891" name="Obrázek 3" descr="240px-Finland_location_map.svg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9622"/>
            <a:ext cx="252028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Obrázek 4" descr="800px-Päijänne_and_päijätsal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771550"/>
            <a:ext cx="3458056" cy="17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Obrázek 5" descr="Inari_lake_20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571750"/>
            <a:ext cx="4536504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ovéPole 6"/>
          <p:cNvSpPr txBox="1">
            <a:spLocks noChangeArrowheads="1"/>
          </p:cNvSpPr>
          <p:nvPr/>
        </p:nvSpPr>
        <p:spPr bwMode="auto">
          <a:xfrm>
            <a:off x="7715251" y="4607719"/>
            <a:ext cx="837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400" b="1"/>
              <a:t>Inari </a:t>
            </a:r>
          </a:p>
        </p:txBody>
      </p:sp>
      <p:sp>
        <p:nvSpPr>
          <p:cNvPr id="37895" name="TextovéPole 7"/>
          <p:cNvSpPr txBox="1">
            <a:spLocks noChangeArrowheads="1"/>
          </p:cNvSpPr>
          <p:nvPr/>
        </p:nvSpPr>
        <p:spPr bwMode="auto">
          <a:xfrm>
            <a:off x="3491880" y="1923678"/>
            <a:ext cx="1643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400" b="1" dirty="0" err="1"/>
              <a:t>Päijänne</a:t>
            </a:r>
            <a:endParaRPr lang="cs-CZ" sz="2400" b="1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-252536" y="699542"/>
            <a:ext cx="8229600" cy="6357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Gejzíry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467544" y="1347614"/>
            <a:ext cx="8229600" cy="4071938"/>
          </a:xfrm>
        </p:spPr>
        <p:txBody>
          <a:bodyPr>
            <a:normAutofit/>
          </a:bodyPr>
          <a:lstStyle/>
          <a:p>
            <a:pPr eaLnBrk="1" hangingPunct="1"/>
            <a:r>
              <a:rPr lang="cs-CZ" b="1" u="sng" dirty="0" smtClean="0">
                <a:latin typeface="Arial" charset="0"/>
              </a:rPr>
              <a:t>Největší soustředění gejzírů</a:t>
            </a:r>
            <a:r>
              <a:rPr lang="cs-CZ" dirty="0" smtClean="0">
                <a:latin typeface="Arial" charset="0"/>
              </a:rPr>
              <a:t>: </a:t>
            </a:r>
            <a:r>
              <a:rPr lang="cs-CZ" dirty="0" err="1" smtClean="0">
                <a:latin typeface="Arial" charset="0"/>
              </a:rPr>
              <a:t>Yellowstonský</a:t>
            </a:r>
            <a:r>
              <a:rPr lang="cs-CZ" dirty="0" smtClean="0">
                <a:latin typeface="Arial" charset="0"/>
              </a:rPr>
              <a:t> národní park (</a:t>
            </a:r>
            <a:r>
              <a:rPr lang="cs-CZ" dirty="0" err="1" smtClean="0">
                <a:latin typeface="Arial" charset="0"/>
              </a:rPr>
              <a:t>Sev</a:t>
            </a:r>
            <a:r>
              <a:rPr lang="cs-CZ" dirty="0" smtClean="0">
                <a:latin typeface="Arial" charset="0"/>
              </a:rPr>
              <a:t>. Amerika,USA, od roku 1872, 200 gejzírů)</a:t>
            </a:r>
          </a:p>
          <a:p>
            <a:pPr eaLnBrk="1" hangingPunct="1"/>
            <a:r>
              <a:rPr lang="cs-CZ" b="1" u="sng" dirty="0" smtClean="0">
                <a:latin typeface="Arial" charset="0"/>
              </a:rPr>
              <a:t>Místo s největším počtem gejzírů</a:t>
            </a:r>
            <a:r>
              <a:rPr lang="cs-CZ" dirty="0" smtClean="0">
                <a:latin typeface="Arial" charset="0"/>
              </a:rPr>
              <a:t>: Island (Evropa,700 termálních pramenů,</a:t>
            </a:r>
            <a:r>
              <a:rPr lang="cs-CZ" dirty="0" err="1" smtClean="0">
                <a:latin typeface="Arial" charset="0"/>
              </a:rPr>
              <a:t>Geysir</a:t>
            </a:r>
            <a:r>
              <a:rPr lang="cs-CZ" dirty="0" smtClean="0">
                <a:latin typeface="Arial" charset="0"/>
              </a:rPr>
              <a:t>)</a:t>
            </a:r>
          </a:p>
          <a:p>
            <a:pPr eaLnBrk="1" hangingPunct="1"/>
            <a:r>
              <a:rPr lang="cs-CZ" b="1" u="sng" dirty="0" smtClean="0">
                <a:latin typeface="Arial" charset="0"/>
              </a:rPr>
              <a:t>Nejmohutnější gejzír</a:t>
            </a:r>
            <a:r>
              <a:rPr lang="cs-CZ" dirty="0" smtClean="0">
                <a:latin typeface="Arial" charset="0"/>
              </a:rPr>
              <a:t>: </a:t>
            </a:r>
            <a:r>
              <a:rPr lang="cs-CZ" dirty="0" err="1" smtClean="0">
                <a:latin typeface="Arial" charset="0"/>
              </a:rPr>
              <a:t>Waimangu</a:t>
            </a:r>
            <a:r>
              <a:rPr lang="cs-CZ" dirty="0" smtClean="0">
                <a:latin typeface="Arial" charset="0"/>
              </a:rPr>
              <a:t> (Oceánie, Nový Zéland, vznikl v roce 1900 a trval 4 roky)</a:t>
            </a:r>
          </a:p>
          <a:p>
            <a:pPr eaLnBrk="1" hangingPunct="1">
              <a:buFont typeface="Arial" charset="0"/>
              <a:buNone/>
            </a:pPr>
            <a:endParaRPr lang="cs-CZ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ovéPole 1"/>
          <p:cNvSpPr txBox="1">
            <a:spLocks noChangeArrowheads="1"/>
          </p:cNvSpPr>
          <p:nvPr/>
        </p:nvSpPr>
        <p:spPr bwMode="auto">
          <a:xfrm>
            <a:off x="1691680" y="627534"/>
            <a:ext cx="43363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800" b="1" dirty="0" err="1"/>
              <a:t>Yellowstonský</a:t>
            </a:r>
            <a:r>
              <a:rPr lang="cs-CZ" sz="2800" b="1" dirty="0"/>
              <a:t> národní park</a:t>
            </a:r>
          </a:p>
          <a:p>
            <a:r>
              <a:rPr lang="cs-CZ" sz="2800" b="1" dirty="0"/>
              <a:t> největší soustředění gejzírů</a:t>
            </a:r>
          </a:p>
        </p:txBody>
      </p:sp>
      <p:pic>
        <p:nvPicPr>
          <p:cNvPr id="39939" name="Obrázek 2" descr="Yellowstone_Nationalpark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35646"/>
            <a:ext cx="7272808" cy="28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ovéPole 2"/>
          <p:cNvSpPr txBox="1">
            <a:spLocks noChangeArrowheads="1"/>
          </p:cNvSpPr>
          <p:nvPr/>
        </p:nvSpPr>
        <p:spPr bwMode="auto">
          <a:xfrm>
            <a:off x="1331640" y="699542"/>
            <a:ext cx="16033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 b="1" dirty="0" err="1"/>
              <a:t>Geysir</a:t>
            </a:r>
            <a:endParaRPr lang="cs-CZ" sz="3200" b="1" dirty="0"/>
          </a:p>
        </p:txBody>
      </p:sp>
      <p:pic>
        <p:nvPicPr>
          <p:cNvPr id="40963" name="Obrázek 3" descr="428px-1972_Iceland_Geysir-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843558"/>
            <a:ext cx="301808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Obrázek 4" descr="800px-Great_Geysir_(4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51670"/>
            <a:ext cx="46910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ovéPole 5"/>
          <p:cNvSpPr txBox="1">
            <a:spLocks noChangeArrowheads="1"/>
          </p:cNvSpPr>
          <p:nvPr/>
        </p:nvSpPr>
        <p:spPr bwMode="auto">
          <a:xfrm>
            <a:off x="971600" y="1347614"/>
            <a:ext cx="25869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400" b="1" dirty="0"/>
              <a:t>Erupce v roce 2009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ovéPole 3"/>
          <p:cNvSpPr txBox="1">
            <a:spLocks noChangeArrowheads="1"/>
          </p:cNvSpPr>
          <p:nvPr/>
        </p:nvSpPr>
        <p:spPr bwMode="auto">
          <a:xfrm>
            <a:off x="899592" y="1131590"/>
            <a:ext cx="21062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Waimangu</a:t>
            </a:r>
            <a:r>
              <a:rPr lang="cs-CZ" sz="3200" b="1" dirty="0"/>
              <a:t> </a:t>
            </a:r>
          </a:p>
        </p:txBody>
      </p:sp>
      <p:pic>
        <p:nvPicPr>
          <p:cNvPr id="41987" name="Obrázek 4" descr="800px-Waimangu_geys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843558"/>
            <a:ext cx="277172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Obrázek 5" descr="Zentralbibliothek_Zürich_-_Waimangu_Geyser_From_near_Inferno_-_4000116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35646"/>
            <a:ext cx="5328592" cy="277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0" y="483518"/>
            <a:ext cx="8229600" cy="6429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Přehrady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</a:t>
            </a:r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611560" y="1131590"/>
            <a:ext cx="8229600" cy="391120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Největší hráz přehrady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cs-CZ" sz="2000" dirty="0" smtClean="0">
                <a:latin typeface="Arial" charset="0"/>
              </a:rPr>
              <a:t>    </a:t>
            </a:r>
            <a:r>
              <a:rPr lang="cs-CZ" sz="2000" dirty="0" err="1" smtClean="0">
                <a:latin typeface="Arial" charset="0"/>
              </a:rPr>
              <a:t>Nurek</a:t>
            </a:r>
            <a:r>
              <a:rPr lang="cs-CZ" sz="2000" dirty="0" smtClean="0">
                <a:latin typeface="Arial" charset="0"/>
              </a:rPr>
              <a:t> Dam (Tádžikistán, výška 300 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Nejdelší hráz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cs-CZ" sz="2000" dirty="0" smtClean="0">
                <a:latin typeface="Arial" charset="0"/>
              </a:rPr>
              <a:t>    </a:t>
            </a:r>
            <a:r>
              <a:rPr lang="cs-CZ" sz="2000" dirty="0" err="1" smtClean="0">
                <a:latin typeface="Arial" charset="0"/>
              </a:rPr>
              <a:t>Itaipu</a:t>
            </a:r>
            <a:r>
              <a:rPr lang="cs-CZ" sz="2000" dirty="0" smtClean="0">
                <a:latin typeface="Arial" charset="0"/>
              </a:rPr>
              <a:t> Dam (na řece </a:t>
            </a:r>
            <a:r>
              <a:rPr lang="cs-CZ" sz="2000" dirty="0" err="1" smtClean="0">
                <a:latin typeface="Arial" charset="0"/>
              </a:rPr>
              <a:t>Paraná</a:t>
            </a:r>
            <a:r>
              <a:rPr lang="cs-CZ" sz="2000" dirty="0" smtClean="0">
                <a:latin typeface="Arial" charset="0"/>
              </a:rPr>
              <a:t>, délka 7 760 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Nejdelší přehrada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cs-CZ" sz="2000" dirty="0" smtClean="0">
                <a:latin typeface="Arial" charset="0"/>
              </a:rPr>
              <a:t>    Tři soutěsky (Čína, délka 660 km)</a:t>
            </a: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Nejhlubší přehrada</a:t>
            </a:r>
            <a:r>
              <a:rPr lang="cs-CZ" sz="2000" dirty="0" smtClean="0">
                <a:latin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cs-CZ" sz="2000" dirty="0" smtClean="0">
                <a:latin typeface="Arial" charset="0"/>
              </a:rPr>
              <a:t>    Grand </a:t>
            </a:r>
            <a:r>
              <a:rPr lang="cs-CZ" sz="2000" dirty="0" err="1" smtClean="0">
                <a:latin typeface="Arial" charset="0"/>
              </a:rPr>
              <a:t>Dixence</a:t>
            </a:r>
            <a:r>
              <a:rPr lang="cs-CZ" sz="2000" dirty="0" smtClean="0">
                <a:latin typeface="Arial" charset="0"/>
              </a:rPr>
              <a:t> (Švýcarsko, hloubka 284 m)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cs-CZ" sz="2000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cs-CZ" sz="2000" b="1" u="sng" dirty="0" smtClean="0">
                <a:latin typeface="Arial" charset="0"/>
              </a:rPr>
              <a:t>Nejkrásnější v ČR</a:t>
            </a:r>
            <a:r>
              <a:rPr lang="cs-CZ" sz="2000" dirty="0" smtClean="0">
                <a:latin typeface="Arial" charset="0"/>
              </a:rPr>
              <a:t>: Les království (ČR, 224m dlouhá a 41 m vysoká, vybudovaná v letech 1910 až 1919)</a:t>
            </a:r>
            <a:endParaRPr lang="cs-CZ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ovéPole 2"/>
          <p:cNvSpPr txBox="1">
            <a:spLocks noChangeArrowheads="1"/>
          </p:cNvSpPr>
          <p:nvPr/>
        </p:nvSpPr>
        <p:spPr bwMode="auto">
          <a:xfrm>
            <a:off x="323528" y="2067694"/>
            <a:ext cx="21998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Nurek</a:t>
            </a:r>
            <a:r>
              <a:rPr lang="cs-CZ" sz="3200" b="1" dirty="0"/>
              <a:t> Dam </a:t>
            </a:r>
          </a:p>
        </p:txBody>
      </p:sp>
      <p:pic>
        <p:nvPicPr>
          <p:cNvPr id="44035" name="Obrázek 3" descr="800px-Nurek_Da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915566"/>
            <a:ext cx="6143510" cy="34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>
          <a:xfrm>
            <a:off x="107504" y="915566"/>
            <a:ext cx="8229600" cy="8572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Řeky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</a:t>
            </a:r>
            <a:r>
              <a:rPr lang="cs-CZ" sz="4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cs-CZ" sz="40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cs-CZ" sz="4000" dirty="0" smtClean="0">
              <a:solidFill>
                <a:schemeClr val="accent1">
                  <a:tint val="88000"/>
                  <a:satMod val="150000"/>
                </a:schemeClr>
              </a:solidFill>
              <a:latin typeface="Arial" charset="0"/>
            </a:endParaRP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1042988" y="1815704"/>
            <a:ext cx="7416800" cy="2159794"/>
          </a:xfrm>
        </p:spPr>
        <p:txBody>
          <a:bodyPr/>
          <a:lstStyle/>
          <a:p>
            <a:pPr eaLnBrk="1" hangingPunct="1"/>
            <a:endParaRPr lang="cs-CZ" smtClean="0">
              <a:latin typeface="Arial" charset="0"/>
            </a:endParaRPr>
          </a:p>
          <a:p>
            <a:pPr eaLnBrk="1" hangingPunct="1"/>
            <a:r>
              <a:rPr lang="cs-CZ" smtClean="0">
                <a:latin typeface="Arial" charset="0"/>
              </a:rPr>
              <a:t>Amazonka (7 062 km)</a:t>
            </a:r>
          </a:p>
          <a:p>
            <a:pPr eaLnBrk="1" hangingPunct="1"/>
            <a:r>
              <a:rPr lang="cs-CZ" smtClean="0">
                <a:latin typeface="Arial" charset="0"/>
              </a:rPr>
              <a:t>Nil (6 695 Km)</a:t>
            </a:r>
          </a:p>
          <a:p>
            <a:pPr eaLnBrk="1" hangingPunct="1"/>
            <a:r>
              <a:rPr lang="cs-CZ" smtClean="0">
                <a:latin typeface="Arial" charset="0"/>
              </a:rPr>
              <a:t>Jang-ć-tiang (6 300 km)</a:t>
            </a:r>
          </a:p>
        </p:txBody>
      </p:sp>
      <p:sp>
        <p:nvSpPr>
          <p:cNvPr id="8196" name="TextovéPole 5"/>
          <p:cNvSpPr txBox="1">
            <a:spLocks noChangeArrowheads="1"/>
          </p:cNvSpPr>
          <p:nvPr/>
        </p:nvSpPr>
        <p:spPr bwMode="auto">
          <a:xfrm>
            <a:off x="785814" y="1232298"/>
            <a:ext cx="69294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4000" b="1"/>
              <a:t>Nejdelší řeka</a:t>
            </a:r>
            <a:r>
              <a:rPr lang="cs-CZ" sz="4000"/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ovéPole 2"/>
          <p:cNvSpPr txBox="1">
            <a:spLocks noChangeArrowheads="1"/>
          </p:cNvSpPr>
          <p:nvPr/>
        </p:nvSpPr>
        <p:spPr bwMode="auto">
          <a:xfrm>
            <a:off x="971600" y="915566"/>
            <a:ext cx="21539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 err="1"/>
              <a:t>Itaipu</a:t>
            </a:r>
            <a:r>
              <a:rPr lang="cs-CZ" sz="3200" b="1" dirty="0"/>
              <a:t> Dam </a:t>
            </a:r>
          </a:p>
        </p:txBody>
      </p:sp>
      <p:pic>
        <p:nvPicPr>
          <p:cNvPr id="45059" name="Obrázek 3" descr="ItaipuAerea2A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63638"/>
            <a:ext cx="5364000" cy="261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Obrázek 4" descr="800px-Itaipu_Dam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843558"/>
            <a:ext cx="3816000" cy="2146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ovéPole 3"/>
          <p:cNvSpPr txBox="1">
            <a:spLocks noChangeArrowheads="1"/>
          </p:cNvSpPr>
          <p:nvPr/>
        </p:nvSpPr>
        <p:spPr bwMode="auto">
          <a:xfrm>
            <a:off x="611560" y="627534"/>
            <a:ext cx="32146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/>
              <a:t>Tři soutěsky </a:t>
            </a:r>
          </a:p>
        </p:txBody>
      </p:sp>
      <p:pic>
        <p:nvPicPr>
          <p:cNvPr id="46083" name="Obrázek 4" descr="800px-200407-sandouping-sanxiadaba-4.me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859782"/>
            <a:ext cx="6715858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Obrázek 5" descr="800px-The_Qutang_Gorge_along_the_Yangtze_riv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99542"/>
            <a:ext cx="3712000" cy="20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Obrázek 6" descr="ThreeGorgesDam-China200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131590"/>
            <a:ext cx="3786187" cy="168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ovéPole 3"/>
          <p:cNvSpPr txBox="1">
            <a:spLocks noChangeArrowheads="1"/>
          </p:cNvSpPr>
          <p:nvPr/>
        </p:nvSpPr>
        <p:spPr bwMode="auto">
          <a:xfrm>
            <a:off x="899592" y="987574"/>
            <a:ext cx="29876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3200" b="1" dirty="0"/>
              <a:t>Les království</a:t>
            </a:r>
          </a:p>
        </p:txBody>
      </p:sp>
      <p:pic>
        <p:nvPicPr>
          <p:cNvPr id="47107" name="Obrázek 5" descr="800px-Les_kralovstv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63638"/>
            <a:ext cx="5429250" cy="270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Obrázek 6" descr="800px-Přehrada_Les_Království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931790"/>
            <a:ext cx="2664296" cy="152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Obrázek 7" descr="777px-Les_Království_from_air_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699542"/>
            <a:ext cx="457708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Nadpis 1"/>
          <p:cNvSpPr>
            <a:spLocks noGrp="1"/>
          </p:cNvSpPr>
          <p:nvPr>
            <p:ph type="title"/>
          </p:nvPr>
        </p:nvSpPr>
        <p:spPr>
          <a:xfrm>
            <a:off x="428625" y="267891"/>
            <a:ext cx="8229600" cy="5286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Zdroje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:</a:t>
            </a:r>
          </a:p>
        </p:txBody>
      </p:sp>
      <p:sp>
        <p:nvSpPr>
          <p:cNvPr id="48131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3911204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cs-CZ" sz="1400" u="sng" smtClean="0">
                <a:hlinkClick r:id="rId2"/>
              </a:rPr>
              <a:t>http://cs.wikipedia.org/wiki/Soubor:Amazon_river_basin.png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3"/>
              </a:rPr>
              <a:t>http://cs.wikipedia.org/wiki/Soubor:Amazon_river.JPG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4"/>
              </a:rPr>
              <a:t>http://cs.wikipedia.org/wiki/Soubor:Mouths_of_amazon_geocover_1990.png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5"/>
              </a:rPr>
              <a:t>http://cs.wikipedia.org/wiki/Soubor:Nile_watershed_topo.png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6"/>
              </a:rPr>
              <a:t>http://cs.wikipedia.org/wiki/Soubor:KageraRuvubu.jpg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7"/>
              </a:rPr>
              <a:t>http://sk.wikipedia.org/wiki/S%C3%BAbor:Cn1202-03.jpg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8"/>
              </a:rPr>
              <a:t>http://sk.wikipedia.org/wiki/S%C3%BAbor:Map_of_the_Yangtze_River.gif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9"/>
              </a:rPr>
              <a:t>http://cs.wikipedia.org/wiki/Soubor:Congo_maluku.jpg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0"/>
              </a:rPr>
              <a:t>http://cs.wikipedia.org/wiki/Soubor:CongoLualaba_watershed_topo_political.png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1"/>
              </a:rPr>
              <a:t>https://cs.wikipedia.org/wiki/Soubor:IMG_0839_Yarlong_Tsangpo.jpg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2"/>
              </a:rPr>
              <a:t>https://cs.wikipedia.org/wiki/Soubor:Ganges-Brahmaputra-Meghna_basins.jpg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3"/>
              </a:rPr>
              <a:t>http://cs.wikipedia.org/wiki/Soubor:River_Ganges_and_tributaries.png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4"/>
              </a:rPr>
              <a:t>http://cs.wikipedia.org/wiki/Soubor:Early_morning_on_the_Ganges.jpg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5"/>
              </a:rPr>
              <a:t>http://cs.wikipedia.org/wiki/Soubor:Ganges_ceremony.jpg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6"/>
              </a:rPr>
              <a:t>http://cs.wikipedia.org/wiki/Soubor:Gangesdelta_klein.jpg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7"/>
              </a:rPr>
              <a:t>http://cs.wikipedia.org/wiki/Soubor:Gulf_of_Saint_Lawrence.jpg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18"/>
              </a:rPr>
              <a:t>http://cs.wikipedia.org/wiki/Soubor:Limans_black_sea_coast.jpeg</a:t>
            </a:r>
            <a:r>
              <a:rPr lang="cs-CZ" sz="1400" smtClean="0"/>
              <a:t> </a:t>
            </a:r>
          </a:p>
          <a:p>
            <a:pPr eaLnBrk="1" hangingPunct="1"/>
            <a:r>
              <a:rPr lang="cs-CZ" sz="1400" u="sng" smtClean="0">
                <a:hlinkClick r:id="rId19"/>
              </a:rPr>
              <a:t>http://cs.wikipedia.org/wiki/Soubor:Dniester_liman.jpeg</a:t>
            </a:r>
            <a:r>
              <a:rPr lang="cs-CZ" sz="1400" smtClean="0"/>
              <a:t> </a:t>
            </a:r>
          </a:p>
          <a:p>
            <a:pPr eaLnBrk="1" hangingPunct="1"/>
            <a:endParaRPr lang="cs-CZ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Nadpis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6357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Zdroje</a:t>
            </a:r>
            <a:r>
              <a:rPr lang="cs-CZ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:</a:t>
            </a:r>
          </a:p>
        </p:txBody>
      </p:sp>
      <p:sp>
        <p:nvSpPr>
          <p:cNvPr id="48131" name="Zástupný symbol pro obsah 2"/>
          <p:cNvSpPr>
            <a:spLocks noGrp="1"/>
          </p:cNvSpPr>
          <p:nvPr>
            <p:ph idx="1"/>
          </p:nvPr>
        </p:nvSpPr>
        <p:spPr>
          <a:xfrm>
            <a:off x="428625" y="964407"/>
            <a:ext cx="8229600" cy="3750469"/>
          </a:xfrm>
        </p:spPr>
        <p:txBody>
          <a:bodyPr>
            <a:normAutofit fontScale="850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2"/>
              </a:rPr>
              <a:t>http://cs.wikipedia.org/wiki/Soubor:Foz_de_Igua%C3%A7u_27_Panorama_Nov_2005.jpg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3"/>
              </a:rPr>
              <a:t>http://cs.wikipedia.org/wiki/Soubor:Mariposa_PN_Iguazu.JPG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4"/>
              </a:rPr>
              <a:t>http://cs.wikipedia.org/wiki/Soubor:Toco_toucan_foz.jpg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5"/>
              </a:rPr>
              <a:t>http://cs.wikipedia.org/wiki/Soubor:Victoria_Falls_from_Zambia(August_2009).jpg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6"/>
              </a:rPr>
              <a:t>http://cs.wikipedia.org/wiki/Soubor:Niagara_Falls_USA-CANADA.jpg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7"/>
              </a:rPr>
              <a:t>http://cs.wikipedia.org/wiki/Soubor:Angel_falls.jpg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8"/>
              </a:rPr>
              <a:t>http://cs.wikipedia.org/wiki/Soubor:Pancavsky_waterfall_2010.jpg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9"/>
              </a:rPr>
              <a:t>http://cs.wikipedia.org/wiki/Soubor:Caspian_Sea_from_orbit.jpg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0"/>
              </a:rPr>
              <a:t>http://cs.wikipedia.org/wiki/Soubor:Bay_in_Baku.JPG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1"/>
              </a:rPr>
              <a:t>http://cs.wikipedia.org/wiki/Soubor:Grlakes_lawrence_map.png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2"/>
              </a:rPr>
              <a:t>http://cs.wikipedia.org/wiki/Soubor:Lake_Erie_looking_southward.jpg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3"/>
              </a:rPr>
              <a:t>http://cs.wikipedia.org/wiki/Soubor:Great_Lakes_from_space.jpg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4"/>
              </a:rPr>
              <a:t>http://cs.wikipedia.org/wiki/Soubor:Baikal-S1998162044804.jpg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5"/>
              </a:rPr>
              <a:t>http://cs.wikipedia.org/wiki/Soubor:-26_swiatoinos.JPG.JPG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6"/>
              </a:rPr>
              <a:t>http://cs.wikipedia.org/wiki/Soubor:Olchon1.jpg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7"/>
              </a:rPr>
              <a:t>http://cs.wikipedia.org/wiki/Soubor:Lake_Assal_3-Djibouti.jpg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8"/>
              </a:rPr>
              <a:t>http://cs.wikipedia.org/wiki/Soubor:Dead_sea,_Ein_Gedi_beach.JPG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9"/>
              </a:rPr>
              <a:t>http://cs.wikipedia.org/wiki/Soubor:Dead_Sea_Sunrise.jpg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20"/>
              </a:rPr>
              <a:t>http://cs.wikipedia.org/wiki/Soubor:Dead_Sea_1920px.jpg</a:t>
            </a:r>
            <a:endParaRPr lang="cs-CZ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Nadpis 1"/>
          <p:cNvSpPr>
            <a:spLocks noGrp="1"/>
          </p:cNvSpPr>
          <p:nvPr>
            <p:ph type="title"/>
          </p:nvPr>
        </p:nvSpPr>
        <p:spPr>
          <a:xfrm>
            <a:off x="428626" y="267892"/>
            <a:ext cx="8183563" cy="46791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Zdroje:</a:t>
            </a:r>
          </a:p>
        </p:txBody>
      </p:sp>
      <p:sp>
        <p:nvSpPr>
          <p:cNvPr id="49155" name="Zástupný symbol pro obsah 2"/>
          <p:cNvSpPr>
            <a:spLocks noGrp="1"/>
          </p:cNvSpPr>
          <p:nvPr>
            <p:ph idx="1"/>
          </p:nvPr>
        </p:nvSpPr>
        <p:spPr>
          <a:xfrm>
            <a:off x="571500" y="750094"/>
            <a:ext cx="8229600" cy="3857625"/>
          </a:xfrm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2"/>
              </a:rPr>
              <a:t>http://cs.wikipedia.org/wiki/Soubor:Lake_Titicaca_map.png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3"/>
              </a:rPr>
              <a:t>http://cs.wikipedia.org/wiki/Soubor:Intikawan_Amantani.jpg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4"/>
              </a:rPr>
              <a:t>http://cs.wikipedia.org/wiki/Soubor:Ilha_do_Sol23_ST.jpg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5"/>
              </a:rPr>
              <a:t>http://cs.wikipedia.org/wiki/Soubor:NEO_lake_eyre_big.jpg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6"/>
              </a:rPr>
              <a:t>http://cs.wikipedia.org/wiki/Saimaa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7"/>
              </a:rPr>
              <a:t>http://cs.wikipedia.org/wiki/Soubor:P%C3%A4ij%C3%A4nne_and_p%C3%A4ij%C3%A4tsalo.jpg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8"/>
              </a:rPr>
              <a:t>http://cs.wikipedia.org/wiki/Soubor:Inari_lake_2003.jpg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9"/>
              </a:rPr>
              <a:t>http://cs.wikipedia.org/wiki/Soubor:Yellowstone_Nationalpark3.jpg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0"/>
              </a:rPr>
              <a:t>https://cs.wikipedia.org/wiki/Soubor:1972_Iceland_Geysir-2.jpg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1"/>
              </a:rPr>
              <a:t>https://cs.wikipedia.org/wiki/Soubor:Great_Geysir_(4).jpg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2"/>
              </a:rPr>
              <a:t>http://cs.wikipedia.org/wiki/Soubor:Zentralbibliothek_Z%C3%BCrich_-_Waimangu_Geyser_From_near_Inferno_-_400011623.jpg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3"/>
              </a:rPr>
              <a:t>http://cs.wikipedia.org/wiki/Soubor:Waimangu_geyser.jpg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4"/>
              </a:rPr>
              <a:t>http://en.wikipedia.org/wiki/File:Nurek_Dam.JPG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5"/>
              </a:rPr>
              <a:t>http://en.wikipedia.org/wiki/File:ItaipuAerea2AAL.jpg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6"/>
              </a:rPr>
              <a:t>http://en.wikipedia.org/wiki/File:Itaipu_Dam.jpg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7"/>
              </a:rPr>
              <a:t>http://cs.wikipedia.org/wiki/Soubor:The_Qutang_Gorge_along_the_Yangtze_river.JPG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8"/>
              </a:rPr>
              <a:t>http://cs.wikipedia.org/wiki/Soubor:200407-sandouping-sanxiadaba-4.med.jpg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cs-CZ" sz="1400" u="sng" dirty="0" smtClean="0">
                <a:hlinkClick r:id="rId19"/>
              </a:rPr>
              <a:t>http://cs.wikipedia.org/wiki/Soubor:ThreeGorgesDam-China2009.jpg</a:t>
            </a:r>
            <a:endParaRPr lang="cs-CZ" sz="1400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cs-CZ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Nadpis 1"/>
          <p:cNvSpPr>
            <a:spLocks noGrp="1"/>
          </p:cNvSpPr>
          <p:nvPr>
            <p:ph type="title"/>
          </p:nvPr>
        </p:nvSpPr>
        <p:spPr>
          <a:xfrm>
            <a:off x="500064" y="482203"/>
            <a:ext cx="8086725" cy="5286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Zdroje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:</a:t>
            </a:r>
          </a:p>
        </p:txBody>
      </p:sp>
      <p:sp>
        <p:nvSpPr>
          <p:cNvPr id="5120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78719"/>
            <a:ext cx="8229600" cy="3415904"/>
          </a:xfrm>
        </p:spPr>
        <p:txBody>
          <a:bodyPr/>
          <a:lstStyle/>
          <a:p>
            <a:pPr eaLnBrk="1" hangingPunct="1"/>
            <a:r>
              <a:rPr lang="cs-CZ" sz="1400" u="sng" smtClean="0">
                <a:hlinkClick r:id="rId2"/>
              </a:rPr>
              <a:t>http://cs.wikipedia.org/wiki/Soubor:P%C5%99ehrada_Les_Kr%C3%A1lovstv%C3%AD.jpg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3"/>
              </a:rPr>
              <a:t>http://cs.wikipedia.org/wiki/Soubor:Les_Kr%C3%A1lovstv%C3%AD_from_air_2.jpg</a:t>
            </a:r>
            <a:endParaRPr lang="cs-CZ" sz="1400" smtClean="0"/>
          </a:p>
          <a:p>
            <a:pPr eaLnBrk="1" hangingPunct="1"/>
            <a:r>
              <a:rPr lang="cs-CZ" sz="1400" u="sng" smtClean="0">
                <a:hlinkClick r:id="rId4"/>
              </a:rPr>
              <a:t>http://cs.wikipedia.org/wiki/Soubor:Les_kralovstvi.jpg</a:t>
            </a:r>
            <a:endParaRPr lang="cs-CZ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Obrázek 1" descr="Amazon_river_basin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843558"/>
            <a:ext cx="5643562" cy="356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ovéPole 2"/>
          <p:cNvSpPr txBox="1">
            <a:spLocks noChangeArrowheads="1"/>
          </p:cNvSpPr>
          <p:nvPr/>
        </p:nvSpPr>
        <p:spPr bwMode="auto">
          <a:xfrm>
            <a:off x="395536" y="2715766"/>
            <a:ext cx="32133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Povodí Amazonky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Obrázek 1" descr="800px-Amazon_riv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915566"/>
            <a:ext cx="4096923" cy="201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ovéPole 2"/>
          <p:cNvSpPr txBox="1">
            <a:spLocks noChangeArrowheads="1"/>
          </p:cNvSpPr>
          <p:nvPr/>
        </p:nvSpPr>
        <p:spPr bwMode="auto">
          <a:xfrm>
            <a:off x="899592" y="1203598"/>
            <a:ext cx="19600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Amazonka</a:t>
            </a:r>
          </a:p>
        </p:txBody>
      </p:sp>
      <p:pic>
        <p:nvPicPr>
          <p:cNvPr id="10244" name="Obrázek 3" descr="800px-Mouths_of_amazon_geocover_1990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51670"/>
            <a:ext cx="5112568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Obrázek 2" descr="800px-KageraRuvub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7614"/>
            <a:ext cx="5055514" cy="28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Obrázek 3" descr="Nile_watershed_top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627534"/>
            <a:ext cx="244350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ovéPole 4"/>
          <p:cNvSpPr txBox="1">
            <a:spLocks noChangeArrowheads="1"/>
          </p:cNvSpPr>
          <p:nvPr/>
        </p:nvSpPr>
        <p:spPr bwMode="auto">
          <a:xfrm>
            <a:off x="1907704" y="771550"/>
            <a:ext cx="12676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3200" b="1" dirty="0"/>
              <a:t>Nil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Obrázek 1" descr="799px-Cn1202-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915566"/>
            <a:ext cx="6048000" cy="166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Obrázek 2" descr="800px-Map_of_the_Yangtze_Rive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1" y="2643752"/>
            <a:ext cx="4788000" cy="165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ovéPole 3"/>
          <p:cNvSpPr txBox="1">
            <a:spLocks noChangeArrowheads="1"/>
          </p:cNvSpPr>
          <p:nvPr/>
        </p:nvSpPr>
        <p:spPr bwMode="auto">
          <a:xfrm>
            <a:off x="251520" y="1635646"/>
            <a:ext cx="23102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3200" b="1" dirty="0"/>
              <a:t>Jang-ć-</a:t>
            </a:r>
            <a:r>
              <a:rPr lang="cs-CZ" sz="3200" b="1" dirty="0" err="1"/>
              <a:t>tiang</a:t>
            </a:r>
            <a:r>
              <a:rPr lang="cs-CZ" sz="3200" b="1" dirty="0"/>
              <a:t> 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-180528" y="987574"/>
            <a:ext cx="8229600" cy="857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u="sng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Největší řeka</a:t>
            </a:r>
            <a:r>
              <a:rPr lang="cs-CZ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Arial" charset="0"/>
              </a:rPr>
              <a:t>:</a:t>
            </a:r>
          </a:p>
        </p:txBody>
      </p:sp>
      <p:sp>
        <p:nvSpPr>
          <p:cNvPr id="13315" name="Rectangle 3"/>
          <p:cNvSpPr>
            <a:spLocks noGrp="1"/>
          </p:cNvSpPr>
          <p:nvPr>
            <p:ph type="body" idx="4294967295"/>
          </p:nvPr>
        </p:nvSpPr>
        <p:spPr>
          <a:xfrm>
            <a:off x="611560" y="2067694"/>
            <a:ext cx="8135938" cy="2159794"/>
          </a:xfrm>
        </p:spPr>
        <p:txBody>
          <a:bodyPr/>
          <a:lstStyle/>
          <a:p>
            <a:pPr eaLnBrk="1" hangingPunct="1"/>
            <a:r>
              <a:rPr lang="cs-CZ" dirty="0" smtClean="0">
                <a:latin typeface="Arial" charset="0"/>
              </a:rPr>
              <a:t>Amazonka (průtok 219 000 </a:t>
            </a:r>
            <a:r>
              <a:rPr lang="cs-CZ" dirty="0" smtClean="0">
                <a:latin typeface="Arial" charset="0"/>
              </a:rPr>
              <a:t>m3/s</a:t>
            </a:r>
            <a:r>
              <a:rPr lang="cs-CZ" dirty="0" smtClean="0">
                <a:latin typeface="Arial" charset="0"/>
              </a:rPr>
              <a:t>)</a:t>
            </a:r>
          </a:p>
          <a:p>
            <a:pPr eaLnBrk="1" hangingPunct="1"/>
            <a:r>
              <a:rPr lang="cs-CZ" dirty="0" smtClean="0">
                <a:latin typeface="Arial" charset="0"/>
              </a:rPr>
              <a:t>Kongo (průtok 41 800 </a:t>
            </a:r>
            <a:r>
              <a:rPr lang="cs-CZ" dirty="0" smtClean="0">
                <a:latin typeface="Arial" charset="0"/>
              </a:rPr>
              <a:t>m3 </a:t>
            </a:r>
            <a:r>
              <a:rPr lang="cs-CZ" dirty="0" smtClean="0">
                <a:latin typeface="Arial" charset="0"/>
              </a:rPr>
              <a:t>s)</a:t>
            </a:r>
          </a:p>
          <a:p>
            <a:pPr eaLnBrk="1" hangingPunct="1"/>
            <a:r>
              <a:rPr lang="cs-CZ" dirty="0" smtClean="0">
                <a:latin typeface="Arial" charset="0"/>
              </a:rPr>
              <a:t>Brahmaputra (průtok 39 300 </a:t>
            </a:r>
            <a:r>
              <a:rPr lang="cs-CZ" dirty="0" smtClean="0">
                <a:latin typeface="Arial" charset="0"/>
              </a:rPr>
              <a:t>m3/s</a:t>
            </a:r>
            <a:r>
              <a:rPr lang="cs-CZ" dirty="0" smtClean="0">
                <a:latin typeface="Arial" charset="0"/>
              </a:rPr>
              <a:t>)</a:t>
            </a:r>
          </a:p>
          <a:p>
            <a:pPr eaLnBrk="1" hangingPunct="1"/>
            <a:r>
              <a:rPr lang="cs-CZ" dirty="0" smtClean="0">
                <a:latin typeface="Arial" charset="0"/>
              </a:rPr>
              <a:t>Ganga  (průtok 39 300 </a:t>
            </a:r>
            <a:r>
              <a:rPr lang="cs-CZ" dirty="0" smtClean="0">
                <a:latin typeface="Arial" charset="0"/>
              </a:rPr>
              <a:t>m3/s</a:t>
            </a:r>
            <a:r>
              <a:rPr lang="cs-CZ" dirty="0" smtClean="0">
                <a:latin typeface="Arial" charset="0"/>
              </a:rPr>
              <a:t>)</a:t>
            </a:r>
          </a:p>
          <a:p>
            <a:pPr eaLnBrk="1" hangingPunct="1"/>
            <a:endParaRPr lang="cs-CZ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557</Words>
  <Application>Microsoft Office PowerPoint</Application>
  <PresentationFormat>Předvádění na obrazovce (16:9)</PresentationFormat>
  <Paragraphs>187</Paragraphs>
  <Slides>46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46</vt:i4>
      </vt:variant>
    </vt:vector>
  </HeadingPairs>
  <TitlesOfParts>
    <vt:vector size="47" baseType="lpstr">
      <vt:lpstr>boxed_powerpoint_16x9_2012-08</vt:lpstr>
      <vt:lpstr>  Dotkněte se inovací CZ.1.07/1.3.00/51.0024  </vt:lpstr>
      <vt:lpstr>Snímek 2</vt:lpstr>
      <vt:lpstr>Metodický pokyn</vt:lpstr>
      <vt:lpstr>Řeky  </vt:lpstr>
      <vt:lpstr>Snímek 5</vt:lpstr>
      <vt:lpstr>Snímek 6</vt:lpstr>
      <vt:lpstr>Snímek 7</vt:lpstr>
      <vt:lpstr>Snímek 8</vt:lpstr>
      <vt:lpstr>Největší řeka:</vt:lpstr>
      <vt:lpstr>Snímek 10</vt:lpstr>
      <vt:lpstr>Snímek 11</vt:lpstr>
      <vt:lpstr>Snímek 12</vt:lpstr>
      <vt:lpstr>Ústí řeky:</vt:lpstr>
      <vt:lpstr>Snímek 14</vt:lpstr>
      <vt:lpstr>Snímek 15</vt:lpstr>
      <vt:lpstr>Snímek 16</vt:lpstr>
      <vt:lpstr>Vodopády:</vt:lpstr>
      <vt:lpstr>Snímek 18</vt:lpstr>
      <vt:lpstr>Snímek 19</vt:lpstr>
      <vt:lpstr>Snímek 20</vt:lpstr>
      <vt:lpstr>Snímek 21</vt:lpstr>
      <vt:lpstr>Snímek 22</vt:lpstr>
      <vt:lpstr>Jezera:</vt:lpstr>
      <vt:lpstr>Snímek 24</vt:lpstr>
      <vt:lpstr>Snímek 25</vt:lpstr>
      <vt:lpstr>Snímek 26</vt:lpstr>
      <vt:lpstr>Snímek 27</vt:lpstr>
      <vt:lpstr>Snímek 28</vt:lpstr>
      <vt:lpstr>Snímek 29</vt:lpstr>
      <vt:lpstr>Snímek 30</vt:lpstr>
      <vt:lpstr>Snímek 31</vt:lpstr>
      <vt:lpstr>Snímek 32</vt:lpstr>
      <vt:lpstr>Snímek 33</vt:lpstr>
      <vt:lpstr>Gejzíry:</vt:lpstr>
      <vt:lpstr>Snímek 35</vt:lpstr>
      <vt:lpstr>Snímek 36</vt:lpstr>
      <vt:lpstr>Snímek 37</vt:lpstr>
      <vt:lpstr>Přehrady: </vt:lpstr>
      <vt:lpstr>Snímek 39</vt:lpstr>
      <vt:lpstr>Snímek 40</vt:lpstr>
      <vt:lpstr>Snímek 41</vt:lpstr>
      <vt:lpstr>Snímek 42</vt:lpstr>
      <vt:lpstr>Zdroje:</vt:lpstr>
      <vt:lpstr>Zdroje:</vt:lpstr>
      <vt:lpstr>Zdroje:</vt:lpstr>
      <vt:lpstr>Zdroje: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36</cp:revision>
  <dcterms:created xsi:type="dcterms:W3CDTF">2014-10-07T08:27:59Z</dcterms:created>
  <dcterms:modified xsi:type="dcterms:W3CDTF">2015-05-12T13:26:17Z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